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6" r:id="rId5"/>
    <p:sldId id="277" r:id="rId6"/>
    <p:sldId id="279" r:id="rId7"/>
    <p:sldId id="280" r:id="rId8"/>
    <p:sldId id="287" r:id="rId9"/>
    <p:sldId id="288" r:id="rId10"/>
    <p:sldId id="281" r:id="rId11"/>
    <p:sldId id="289" r:id="rId12"/>
    <p:sldId id="283" r:id="rId13"/>
    <p:sldId id="284" r:id="rId14"/>
    <p:sldId id="28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FAD103-C407-45F2-92F5-816844E2C6A9}"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677B3-D0D2-4A84-8E2D-D54F8B4BC036}" type="slidenum">
              <a:rPr lang="en-GB" smtClean="0"/>
              <a:t>‹#›</a:t>
            </a:fld>
            <a:endParaRPr lang="en-GB"/>
          </a:p>
        </p:txBody>
      </p:sp>
    </p:spTree>
    <p:extLst>
      <p:ext uri="{BB962C8B-B14F-4D97-AF65-F5344CB8AC3E}">
        <p14:creationId xmlns:p14="http://schemas.microsoft.com/office/powerpoint/2010/main" val="55504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FAD103-C407-45F2-92F5-816844E2C6A9}"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677B3-D0D2-4A84-8E2D-D54F8B4BC036}" type="slidenum">
              <a:rPr lang="en-GB" smtClean="0"/>
              <a:t>‹#›</a:t>
            </a:fld>
            <a:endParaRPr lang="en-GB"/>
          </a:p>
        </p:txBody>
      </p:sp>
    </p:spTree>
    <p:extLst>
      <p:ext uri="{BB962C8B-B14F-4D97-AF65-F5344CB8AC3E}">
        <p14:creationId xmlns:p14="http://schemas.microsoft.com/office/powerpoint/2010/main" val="2252916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FAD103-C407-45F2-92F5-816844E2C6A9}"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677B3-D0D2-4A84-8E2D-D54F8B4BC036}" type="slidenum">
              <a:rPr lang="en-GB" smtClean="0"/>
              <a:t>‹#›</a:t>
            </a:fld>
            <a:endParaRPr lang="en-GB"/>
          </a:p>
        </p:txBody>
      </p:sp>
    </p:spTree>
    <p:extLst>
      <p:ext uri="{BB962C8B-B14F-4D97-AF65-F5344CB8AC3E}">
        <p14:creationId xmlns:p14="http://schemas.microsoft.com/office/powerpoint/2010/main" val="420255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FAD103-C407-45F2-92F5-816844E2C6A9}"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677B3-D0D2-4A84-8E2D-D54F8B4BC036}" type="slidenum">
              <a:rPr lang="en-GB" smtClean="0"/>
              <a:t>‹#›</a:t>
            </a:fld>
            <a:endParaRPr lang="en-GB"/>
          </a:p>
        </p:txBody>
      </p:sp>
    </p:spTree>
    <p:extLst>
      <p:ext uri="{BB962C8B-B14F-4D97-AF65-F5344CB8AC3E}">
        <p14:creationId xmlns:p14="http://schemas.microsoft.com/office/powerpoint/2010/main" val="261039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FAD103-C407-45F2-92F5-816844E2C6A9}"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677B3-D0D2-4A84-8E2D-D54F8B4BC036}" type="slidenum">
              <a:rPr lang="en-GB" smtClean="0"/>
              <a:t>‹#›</a:t>
            </a:fld>
            <a:endParaRPr lang="en-GB"/>
          </a:p>
        </p:txBody>
      </p:sp>
    </p:spTree>
    <p:extLst>
      <p:ext uri="{BB962C8B-B14F-4D97-AF65-F5344CB8AC3E}">
        <p14:creationId xmlns:p14="http://schemas.microsoft.com/office/powerpoint/2010/main" val="2873147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6FAD103-C407-45F2-92F5-816844E2C6A9}"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8677B3-D0D2-4A84-8E2D-D54F8B4BC036}" type="slidenum">
              <a:rPr lang="en-GB" smtClean="0"/>
              <a:t>‹#›</a:t>
            </a:fld>
            <a:endParaRPr lang="en-GB"/>
          </a:p>
        </p:txBody>
      </p:sp>
    </p:spTree>
    <p:extLst>
      <p:ext uri="{BB962C8B-B14F-4D97-AF65-F5344CB8AC3E}">
        <p14:creationId xmlns:p14="http://schemas.microsoft.com/office/powerpoint/2010/main" val="28858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FAD103-C407-45F2-92F5-816844E2C6A9}" type="datetimeFigureOut">
              <a:rPr lang="en-GB" smtClean="0"/>
              <a:t>05/01/2021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8677B3-D0D2-4A84-8E2D-D54F8B4BC036}" type="slidenum">
              <a:rPr lang="en-GB" smtClean="0"/>
              <a:t>‹#›</a:t>
            </a:fld>
            <a:endParaRPr lang="en-GB"/>
          </a:p>
        </p:txBody>
      </p:sp>
    </p:spTree>
    <p:extLst>
      <p:ext uri="{BB962C8B-B14F-4D97-AF65-F5344CB8AC3E}">
        <p14:creationId xmlns:p14="http://schemas.microsoft.com/office/powerpoint/2010/main" val="270983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6FAD103-C407-45F2-92F5-816844E2C6A9}" type="datetimeFigureOut">
              <a:rPr lang="en-GB" smtClean="0"/>
              <a:t>05/01/2021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8677B3-D0D2-4A84-8E2D-D54F8B4BC036}" type="slidenum">
              <a:rPr lang="en-GB" smtClean="0"/>
              <a:t>‹#›</a:t>
            </a:fld>
            <a:endParaRPr lang="en-GB"/>
          </a:p>
        </p:txBody>
      </p:sp>
    </p:spTree>
    <p:extLst>
      <p:ext uri="{BB962C8B-B14F-4D97-AF65-F5344CB8AC3E}">
        <p14:creationId xmlns:p14="http://schemas.microsoft.com/office/powerpoint/2010/main" val="191068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AD103-C407-45F2-92F5-816844E2C6A9}" type="datetimeFigureOut">
              <a:rPr lang="en-GB" smtClean="0"/>
              <a:t>05/01/2021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8677B3-D0D2-4A84-8E2D-D54F8B4BC036}" type="slidenum">
              <a:rPr lang="en-GB" smtClean="0"/>
              <a:t>‹#›</a:t>
            </a:fld>
            <a:endParaRPr lang="en-GB"/>
          </a:p>
        </p:txBody>
      </p:sp>
    </p:spTree>
    <p:extLst>
      <p:ext uri="{BB962C8B-B14F-4D97-AF65-F5344CB8AC3E}">
        <p14:creationId xmlns:p14="http://schemas.microsoft.com/office/powerpoint/2010/main" val="526212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FAD103-C407-45F2-92F5-816844E2C6A9}"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8677B3-D0D2-4A84-8E2D-D54F8B4BC036}" type="slidenum">
              <a:rPr lang="en-GB" smtClean="0"/>
              <a:t>‹#›</a:t>
            </a:fld>
            <a:endParaRPr lang="en-GB"/>
          </a:p>
        </p:txBody>
      </p:sp>
    </p:spTree>
    <p:extLst>
      <p:ext uri="{BB962C8B-B14F-4D97-AF65-F5344CB8AC3E}">
        <p14:creationId xmlns:p14="http://schemas.microsoft.com/office/powerpoint/2010/main" val="118192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FAD103-C407-45F2-92F5-816844E2C6A9}"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8677B3-D0D2-4A84-8E2D-D54F8B4BC036}" type="slidenum">
              <a:rPr lang="en-GB" smtClean="0"/>
              <a:t>‹#›</a:t>
            </a:fld>
            <a:endParaRPr lang="en-GB"/>
          </a:p>
        </p:txBody>
      </p:sp>
    </p:spTree>
    <p:extLst>
      <p:ext uri="{BB962C8B-B14F-4D97-AF65-F5344CB8AC3E}">
        <p14:creationId xmlns:p14="http://schemas.microsoft.com/office/powerpoint/2010/main" val="210407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AD103-C407-45F2-92F5-816844E2C6A9}" type="datetimeFigureOut">
              <a:rPr lang="en-GB" smtClean="0"/>
              <a:t>05/01/2021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677B3-D0D2-4A84-8E2D-D54F8B4BC036}" type="slidenum">
              <a:rPr lang="en-GB" smtClean="0"/>
              <a:t>‹#›</a:t>
            </a:fld>
            <a:endParaRPr lang="en-GB"/>
          </a:p>
        </p:txBody>
      </p:sp>
    </p:spTree>
    <p:extLst>
      <p:ext uri="{BB962C8B-B14F-4D97-AF65-F5344CB8AC3E}">
        <p14:creationId xmlns:p14="http://schemas.microsoft.com/office/powerpoint/2010/main" val="257989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bbc.co.uk/teach/class-clips-video/religious-studies-ks2-what-is-judaism/zfbhf4j"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biblegateway.com/passage/?search=Genesis%2022:1-13&amp;version=NIV#fen-NIV-561a"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7557D4-B938-4391-94E1-718B907FCD07}"/>
              </a:ext>
            </a:extLst>
          </p:cNvPr>
          <p:cNvSpPr txBox="1"/>
          <p:nvPr/>
        </p:nvSpPr>
        <p:spPr>
          <a:xfrm>
            <a:off x="827584" y="1196752"/>
            <a:ext cx="7488832" cy="3416320"/>
          </a:xfrm>
          <a:prstGeom prst="rect">
            <a:avLst/>
          </a:prstGeom>
          <a:noFill/>
        </p:spPr>
        <p:txBody>
          <a:bodyPr wrap="square" rtlCol="0">
            <a:spAutoFit/>
          </a:bodyPr>
          <a:lstStyle/>
          <a:p>
            <a:pPr algn="ctr"/>
            <a:r>
              <a:rPr lang="en-GB" sz="5400" dirty="0"/>
              <a:t>Big Question</a:t>
            </a:r>
          </a:p>
          <a:p>
            <a:pPr algn="ctr"/>
            <a:endParaRPr lang="en-GB" sz="5400" dirty="0"/>
          </a:p>
          <a:p>
            <a:pPr algn="ctr"/>
            <a:r>
              <a:rPr lang="en-GB" sz="5400" dirty="0"/>
              <a:t>What does it mean to be a Jew?</a:t>
            </a:r>
          </a:p>
        </p:txBody>
      </p:sp>
    </p:spTree>
    <p:extLst>
      <p:ext uri="{BB962C8B-B14F-4D97-AF65-F5344CB8AC3E}">
        <p14:creationId xmlns:p14="http://schemas.microsoft.com/office/powerpoint/2010/main" val="4117296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41C1CE-6715-43C8-898A-DF6A50B9E172}"/>
              </a:ext>
            </a:extLst>
          </p:cNvPr>
          <p:cNvSpPr txBox="1"/>
          <p:nvPr/>
        </p:nvSpPr>
        <p:spPr>
          <a:xfrm>
            <a:off x="719572" y="1772816"/>
            <a:ext cx="7704856" cy="2554545"/>
          </a:xfrm>
          <a:prstGeom prst="rect">
            <a:avLst/>
          </a:prstGeom>
          <a:noFill/>
        </p:spPr>
        <p:txBody>
          <a:bodyPr wrap="square" rtlCol="0">
            <a:spAutoFit/>
          </a:bodyPr>
          <a:lstStyle/>
          <a:p>
            <a:r>
              <a:rPr lang="en-GB" sz="4000" dirty="0"/>
              <a:t>Now think about how it feels when someone breaks a promise.</a:t>
            </a:r>
          </a:p>
          <a:p>
            <a:endParaRPr lang="en-GB" sz="4000" dirty="0"/>
          </a:p>
          <a:p>
            <a:r>
              <a:rPr lang="en-GB" sz="4000" dirty="0"/>
              <a:t>Has this happened to you?</a:t>
            </a:r>
            <a:endParaRPr lang="en-GB" dirty="0"/>
          </a:p>
        </p:txBody>
      </p:sp>
      <p:sp>
        <p:nvSpPr>
          <p:cNvPr id="3" name="TextBox 2">
            <a:extLst>
              <a:ext uri="{FF2B5EF4-FFF2-40B4-BE49-F238E27FC236}">
                <a16:creationId xmlns:a16="http://schemas.microsoft.com/office/drawing/2014/main" id="{FD4F81AA-6069-43C3-AD7C-422EA31E5C18}"/>
              </a:ext>
            </a:extLst>
          </p:cNvPr>
          <p:cNvSpPr txBox="1"/>
          <p:nvPr/>
        </p:nvSpPr>
        <p:spPr>
          <a:xfrm>
            <a:off x="-324544" y="6488668"/>
            <a:ext cx="4572000" cy="369332"/>
          </a:xfrm>
          <a:prstGeom prst="rect">
            <a:avLst/>
          </a:prstGeom>
          <a:noFill/>
        </p:spPr>
        <p:txBody>
          <a:bodyPr wrap="square">
            <a:spAutoFit/>
          </a:bodyPr>
          <a:lstStyle/>
          <a:p>
            <a:pPr algn="ctr"/>
            <a:r>
              <a:rPr lang="en-GB" sz="1800" dirty="0"/>
              <a:t>LQ: What is God’s promise to Abraham?</a:t>
            </a:r>
          </a:p>
        </p:txBody>
      </p:sp>
    </p:spTree>
    <p:extLst>
      <p:ext uri="{BB962C8B-B14F-4D97-AF65-F5344CB8AC3E}">
        <p14:creationId xmlns:p14="http://schemas.microsoft.com/office/powerpoint/2010/main" val="3990281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41C1CE-6715-43C8-898A-DF6A50B9E172}"/>
              </a:ext>
            </a:extLst>
          </p:cNvPr>
          <p:cNvSpPr txBox="1"/>
          <p:nvPr/>
        </p:nvSpPr>
        <p:spPr>
          <a:xfrm>
            <a:off x="827584" y="260648"/>
            <a:ext cx="7704856" cy="707886"/>
          </a:xfrm>
          <a:prstGeom prst="rect">
            <a:avLst/>
          </a:prstGeom>
          <a:noFill/>
        </p:spPr>
        <p:txBody>
          <a:bodyPr wrap="square" rtlCol="0">
            <a:spAutoFit/>
          </a:bodyPr>
          <a:lstStyle/>
          <a:p>
            <a:r>
              <a:rPr lang="en-GB" sz="4000" dirty="0"/>
              <a:t>What is happening in this situation?</a:t>
            </a:r>
            <a:endParaRPr lang="en-GB" dirty="0"/>
          </a:p>
        </p:txBody>
      </p:sp>
      <p:pic>
        <p:nvPicPr>
          <p:cNvPr id="1026" name="Picture 2">
            <a:extLst>
              <a:ext uri="{FF2B5EF4-FFF2-40B4-BE49-F238E27FC236}">
                <a16:creationId xmlns:a16="http://schemas.microsoft.com/office/drawing/2014/main" id="{246F2ADE-FC0F-4915-BBA8-70140A7FC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3389313" cy="28257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a:extLst>
              <a:ext uri="{FF2B5EF4-FFF2-40B4-BE49-F238E27FC236}">
                <a16:creationId xmlns:a16="http://schemas.microsoft.com/office/drawing/2014/main" id="{89FD52D4-B2F6-4963-BB27-50C4FB5C7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394" y="3284984"/>
            <a:ext cx="4591050" cy="28098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a:extLst>
              <a:ext uri="{FF2B5EF4-FFF2-40B4-BE49-F238E27FC236}">
                <a16:creationId xmlns:a16="http://schemas.microsoft.com/office/drawing/2014/main" id="{F504CC68-E552-49CE-B0E5-192D2F601B8C}"/>
              </a:ext>
            </a:extLst>
          </p:cNvPr>
          <p:cNvSpPr txBox="1"/>
          <p:nvPr/>
        </p:nvSpPr>
        <p:spPr>
          <a:xfrm>
            <a:off x="332094" y="5910193"/>
            <a:ext cx="7344816" cy="369332"/>
          </a:xfrm>
          <a:prstGeom prst="rect">
            <a:avLst/>
          </a:prstGeom>
          <a:noFill/>
        </p:spPr>
        <p:txBody>
          <a:bodyPr wrap="square" rtlCol="0">
            <a:spAutoFit/>
          </a:bodyPr>
          <a:lstStyle/>
          <a:p>
            <a:r>
              <a:rPr lang="en-GB" dirty="0"/>
              <a:t>Can you explain what is happening and how they each may feel?</a:t>
            </a:r>
          </a:p>
        </p:txBody>
      </p:sp>
      <p:sp>
        <p:nvSpPr>
          <p:cNvPr id="4" name="TextBox 3">
            <a:extLst>
              <a:ext uri="{FF2B5EF4-FFF2-40B4-BE49-F238E27FC236}">
                <a16:creationId xmlns:a16="http://schemas.microsoft.com/office/drawing/2014/main" id="{86777ED1-5DEB-4026-9A13-F9201FBE2CFD}"/>
              </a:ext>
            </a:extLst>
          </p:cNvPr>
          <p:cNvSpPr txBox="1"/>
          <p:nvPr/>
        </p:nvSpPr>
        <p:spPr>
          <a:xfrm>
            <a:off x="4499992" y="1556792"/>
            <a:ext cx="4320480" cy="1384995"/>
          </a:xfrm>
          <a:prstGeom prst="rect">
            <a:avLst/>
          </a:prstGeom>
          <a:noFill/>
        </p:spPr>
        <p:txBody>
          <a:bodyPr wrap="square" rtlCol="0">
            <a:spAutoFit/>
          </a:bodyPr>
          <a:lstStyle/>
          <a:p>
            <a:r>
              <a:rPr lang="en-GB" sz="2800" dirty="0"/>
              <a:t>What was the promise?</a:t>
            </a:r>
          </a:p>
          <a:p>
            <a:r>
              <a:rPr lang="en-GB" sz="2800" dirty="0"/>
              <a:t>Why was it broken?</a:t>
            </a:r>
          </a:p>
          <a:p>
            <a:r>
              <a:rPr lang="en-GB" sz="2800" dirty="0"/>
              <a:t>How do each of them feel?</a:t>
            </a:r>
          </a:p>
        </p:txBody>
      </p:sp>
      <p:sp>
        <p:nvSpPr>
          <p:cNvPr id="7" name="TextBox 6">
            <a:extLst>
              <a:ext uri="{FF2B5EF4-FFF2-40B4-BE49-F238E27FC236}">
                <a16:creationId xmlns:a16="http://schemas.microsoft.com/office/drawing/2014/main" id="{50E96CC0-4209-4276-B747-4EB2BF24218D}"/>
              </a:ext>
            </a:extLst>
          </p:cNvPr>
          <p:cNvSpPr txBox="1"/>
          <p:nvPr/>
        </p:nvSpPr>
        <p:spPr>
          <a:xfrm>
            <a:off x="-324544" y="6488668"/>
            <a:ext cx="4572000" cy="369332"/>
          </a:xfrm>
          <a:prstGeom prst="rect">
            <a:avLst/>
          </a:prstGeom>
          <a:noFill/>
        </p:spPr>
        <p:txBody>
          <a:bodyPr wrap="square">
            <a:spAutoFit/>
          </a:bodyPr>
          <a:lstStyle/>
          <a:p>
            <a:pPr algn="ctr"/>
            <a:r>
              <a:rPr lang="en-GB" sz="1800" dirty="0"/>
              <a:t>LQ: What is God’s promise to Abraham?</a:t>
            </a:r>
          </a:p>
        </p:txBody>
      </p:sp>
    </p:spTree>
    <p:extLst>
      <p:ext uri="{BB962C8B-B14F-4D97-AF65-F5344CB8AC3E}">
        <p14:creationId xmlns:p14="http://schemas.microsoft.com/office/powerpoint/2010/main" val="216373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E37E7A-D680-4D50-94FA-FCB6F857111B}"/>
              </a:ext>
            </a:extLst>
          </p:cNvPr>
          <p:cNvSpPr txBox="1"/>
          <p:nvPr/>
        </p:nvSpPr>
        <p:spPr>
          <a:xfrm>
            <a:off x="611560" y="188640"/>
            <a:ext cx="8208912" cy="5693866"/>
          </a:xfrm>
          <a:prstGeom prst="rect">
            <a:avLst/>
          </a:prstGeom>
          <a:noFill/>
        </p:spPr>
        <p:txBody>
          <a:bodyPr wrap="square" rtlCol="0">
            <a:spAutoFit/>
          </a:bodyPr>
          <a:lstStyle/>
          <a:p>
            <a:pPr algn="ctr"/>
            <a:r>
              <a:rPr lang="en-GB" sz="5400" dirty="0"/>
              <a:t>If you have a bible look up</a:t>
            </a:r>
          </a:p>
          <a:p>
            <a:pPr algn="ctr"/>
            <a:endParaRPr lang="en-GB" sz="5400" dirty="0"/>
          </a:p>
          <a:p>
            <a:pPr algn="ctr"/>
            <a:r>
              <a:rPr lang="en-GB" sz="5400" dirty="0"/>
              <a:t> Genesis 22: 17-18</a:t>
            </a:r>
          </a:p>
          <a:p>
            <a:pPr algn="ctr"/>
            <a:endParaRPr lang="en-GB" sz="5400" dirty="0"/>
          </a:p>
          <a:p>
            <a:pPr algn="ctr"/>
            <a:r>
              <a:rPr lang="en-GB" sz="5400" dirty="0"/>
              <a:t>Read the verse out loud – what does it mean?</a:t>
            </a:r>
          </a:p>
          <a:p>
            <a:pPr algn="ctr"/>
            <a:r>
              <a:rPr lang="en-GB" sz="3200" dirty="0"/>
              <a:t>Please see following slide for verse.</a:t>
            </a:r>
          </a:p>
        </p:txBody>
      </p:sp>
    </p:spTree>
    <p:extLst>
      <p:ext uri="{BB962C8B-B14F-4D97-AF65-F5344CB8AC3E}">
        <p14:creationId xmlns:p14="http://schemas.microsoft.com/office/powerpoint/2010/main" val="2536144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472C00-893E-44E0-B85B-DEFD6C8E15ED}"/>
              </a:ext>
            </a:extLst>
          </p:cNvPr>
          <p:cNvSpPr txBox="1"/>
          <p:nvPr/>
        </p:nvSpPr>
        <p:spPr>
          <a:xfrm>
            <a:off x="251520" y="1052736"/>
            <a:ext cx="8640960" cy="3970318"/>
          </a:xfrm>
          <a:prstGeom prst="rect">
            <a:avLst/>
          </a:prstGeom>
          <a:noFill/>
        </p:spPr>
        <p:txBody>
          <a:bodyPr wrap="square" rtlCol="0">
            <a:spAutoFit/>
          </a:bodyPr>
          <a:lstStyle/>
          <a:p>
            <a:pPr algn="ctr"/>
            <a:r>
              <a:rPr lang="en-GB" sz="3600" b="1" baseline="30000" dirty="0"/>
              <a:t>17 </a:t>
            </a:r>
            <a:r>
              <a:rPr lang="en-GB" sz="3600" dirty="0"/>
              <a:t>I will surely bless you and make your descendants as numerous as the stars in the sky and as the sand on the seashore. Your descendants will take possession of the cities of their enemies, </a:t>
            </a:r>
            <a:r>
              <a:rPr lang="en-GB" sz="3600" b="1" baseline="30000" dirty="0"/>
              <a:t>18 </a:t>
            </a:r>
            <a:r>
              <a:rPr lang="en-GB" sz="3600" dirty="0"/>
              <a:t>and through your offspring all nations on earth will be blessed, because you have obeyed me.”</a:t>
            </a:r>
            <a:endParaRPr lang="en-GB" sz="4800" dirty="0"/>
          </a:p>
        </p:txBody>
      </p:sp>
      <p:sp>
        <p:nvSpPr>
          <p:cNvPr id="3" name="TextBox 2">
            <a:extLst>
              <a:ext uri="{FF2B5EF4-FFF2-40B4-BE49-F238E27FC236}">
                <a16:creationId xmlns:a16="http://schemas.microsoft.com/office/drawing/2014/main" id="{5C7A0BD3-18CA-4A39-A79A-4EB8315165B8}"/>
              </a:ext>
            </a:extLst>
          </p:cNvPr>
          <p:cNvSpPr txBox="1"/>
          <p:nvPr/>
        </p:nvSpPr>
        <p:spPr>
          <a:xfrm>
            <a:off x="-324544" y="6488668"/>
            <a:ext cx="4572000" cy="369332"/>
          </a:xfrm>
          <a:prstGeom prst="rect">
            <a:avLst/>
          </a:prstGeom>
          <a:noFill/>
        </p:spPr>
        <p:txBody>
          <a:bodyPr wrap="square">
            <a:spAutoFit/>
          </a:bodyPr>
          <a:lstStyle/>
          <a:p>
            <a:pPr algn="ctr"/>
            <a:r>
              <a:rPr lang="en-GB" sz="1800" dirty="0"/>
              <a:t>LQ: What is God’s promise to Abraham?</a:t>
            </a:r>
          </a:p>
        </p:txBody>
      </p:sp>
    </p:spTree>
    <p:extLst>
      <p:ext uri="{BB962C8B-B14F-4D97-AF65-F5344CB8AC3E}">
        <p14:creationId xmlns:p14="http://schemas.microsoft.com/office/powerpoint/2010/main" val="498089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EF4466-EDA1-4B74-8F2E-18E6B4D22B58}"/>
              </a:ext>
            </a:extLst>
          </p:cNvPr>
          <p:cNvSpPr/>
          <p:nvPr/>
        </p:nvSpPr>
        <p:spPr>
          <a:xfrm>
            <a:off x="107504" y="188640"/>
            <a:ext cx="8712968" cy="5693866"/>
          </a:xfrm>
          <a:prstGeom prst="rect">
            <a:avLst/>
          </a:prstGeom>
        </p:spPr>
        <p:txBody>
          <a:bodyPr wrap="square">
            <a:spAutoFit/>
          </a:bodyPr>
          <a:lstStyle/>
          <a:p>
            <a:r>
              <a:rPr lang="en-GB" sz="2800" dirty="0"/>
              <a:t>Can you write a response to these questions: </a:t>
            </a:r>
          </a:p>
          <a:p>
            <a:pPr marL="514350" indent="-514350">
              <a:buAutoNum type="arabicPeriod"/>
            </a:pPr>
            <a:endParaRPr lang="en-GB" sz="2800" dirty="0"/>
          </a:p>
          <a:p>
            <a:pPr marL="514350" indent="-514350">
              <a:buAutoNum type="arabicPeriod"/>
            </a:pPr>
            <a:r>
              <a:rPr lang="en-GB" sz="2800" dirty="0"/>
              <a:t>What is a promise? </a:t>
            </a:r>
          </a:p>
          <a:p>
            <a:pPr marL="514350" indent="-514350">
              <a:buAutoNum type="arabicPeriod"/>
            </a:pPr>
            <a:endParaRPr lang="en-GB" sz="2800" dirty="0"/>
          </a:p>
          <a:p>
            <a:endParaRPr lang="en-GB" sz="2800" dirty="0"/>
          </a:p>
          <a:p>
            <a:r>
              <a:rPr lang="en-GB" sz="2800" dirty="0"/>
              <a:t>2. Do you think God’s promise to Abraham came true? </a:t>
            </a:r>
          </a:p>
          <a:p>
            <a:endParaRPr lang="en-GB" sz="2800" dirty="0"/>
          </a:p>
          <a:p>
            <a:endParaRPr lang="en-GB" sz="2800" dirty="0"/>
          </a:p>
          <a:p>
            <a:r>
              <a:rPr lang="en-GB" sz="2800" dirty="0"/>
              <a:t>3. Explain why a promise might be really important to you. </a:t>
            </a:r>
          </a:p>
          <a:p>
            <a:endParaRPr lang="en-GB" sz="2800" dirty="0"/>
          </a:p>
          <a:p>
            <a:endParaRPr lang="en-GB" sz="2800" dirty="0"/>
          </a:p>
          <a:p>
            <a:r>
              <a:rPr lang="en-GB" sz="2800" dirty="0"/>
              <a:t>© Why do you think God tested Abraham and how does this story relate to trust and faith?</a:t>
            </a:r>
          </a:p>
        </p:txBody>
      </p:sp>
      <p:sp>
        <p:nvSpPr>
          <p:cNvPr id="4" name="TextBox 3">
            <a:extLst>
              <a:ext uri="{FF2B5EF4-FFF2-40B4-BE49-F238E27FC236}">
                <a16:creationId xmlns:a16="http://schemas.microsoft.com/office/drawing/2014/main" id="{CCDDA532-8091-4858-AE1C-0AA1994AEE16}"/>
              </a:ext>
            </a:extLst>
          </p:cNvPr>
          <p:cNvSpPr txBox="1"/>
          <p:nvPr/>
        </p:nvSpPr>
        <p:spPr>
          <a:xfrm>
            <a:off x="-324544" y="6488668"/>
            <a:ext cx="4572000" cy="369332"/>
          </a:xfrm>
          <a:prstGeom prst="rect">
            <a:avLst/>
          </a:prstGeom>
          <a:noFill/>
        </p:spPr>
        <p:txBody>
          <a:bodyPr wrap="square">
            <a:spAutoFit/>
          </a:bodyPr>
          <a:lstStyle/>
          <a:p>
            <a:pPr algn="ctr"/>
            <a:r>
              <a:rPr lang="en-GB" sz="1800" dirty="0"/>
              <a:t>LQ: What is God’s promise to Abraham?</a:t>
            </a:r>
          </a:p>
        </p:txBody>
      </p:sp>
    </p:spTree>
    <p:extLst>
      <p:ext uri="{BB962C8B-B14F-4D97-AF65-F5344CB8AC3E}">
        <p14:creationId xmlns:p14="http://schemas.microsoft.com/office/powerpoint/2010/main" val="3913344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7557D4-B938-4391-94E1-718B907FCD07}"/>
              </a:ext>
            </a:extLst>
          </p:cNvPr>
          <p:cNvSpPr txBox="1"/>
          <p:nvPr/>
        </p:nvSpPr>
        <p:spPr>
          <a:xfrm>
            <a:off x="827584" y="1690326"/>
            <a:ext cx="7488832" cy="1754326"/>
          </a:xfrm>
          <a:prstGeom prst="rect">
            <a:avLst/>
          </a:prstGeom>
          <a:noFill/>
        </p:spPr>
        <p:txBody>
          <a:bodyPr wrap="square" rtlCol="0">
            <a:spAutoFit/>
          </a:bodyPr>
          <a:lstStyle/>
          <a:p>
            <a:pPr algn="ctr"/>
            <a:r>
              <a:rPr lang="en-GB" sz="5400" dirty="0"/>
              <a:t>LQ: What is God’s promise to Abraham?</a:t>
            </a:r>
          </a:p>
        </p:txBody>
      </p:sp>
    </p:spTree>
    <p:extLst>
      <p:ext uri="{BB962C8B-B14F-4D97-AF65-F5344CB8AC3E}">
        <p14:creationId xmlns:p14="http://schemas.microsoft.com/office/powerpoint/2010/main" val="38592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7557D4-B938-4391-94E1-718B907FCD07}"/>
              </a:ext>
            </a:extLst>
          </p:cNvPr>
          <p:cNvSpPr txBox="1"/>
          <p:nvPr/>
        </p:nvSpPr>
        <p:spPr>
          <a:xfrm>
            <a:off x="899592" y="620688"/>
            <a:ext cx="7488832" cy="1754326"/>
          </a:xfrm>
          <a:prstGeom prst="rect">
            <a:avLst/>
          </a:prstGeom>
          <a:noFill/>
        </p:spPr>
        <p:txBody>
          <a:bodyPr wrap="square" rtlCol="0">
            <a:spAutoFit/>
          </a:bodyPr>
          <a:lstStyle/>
          <a:p>
            <a:pPr algn="ctr"/>
            <a:r>
              <a:rPr lang="en-GB" sz="5400" dirty="0"/>
              <a:t>What do we already know about the Jewish faith?</a:t>
            </a:r>
          </a:p>
        </p:txBody>
      </p:sp>
      <p:sp>
        <p:nvSpPr>
          <p:cNvPr id="2" name="TextBox 1">
            <a:extLst>
              <a:ext uri="{FF2B5EF4-FFF2-40B4-BE49-F238E27FC236}">
                <a16:creationId xmlns:a16="http://schemas.microsoft.com/office/drawing/2014/main" id="{11449CD9-E02F-401A-8069-9F23CD36718E}"/>
              </a:ext>
            </a:extLst>
          </p:cNvPr>
          <p:cNvSpPr txBox="1"/>
          <p:nvPr/>
        </p:nvSpPr>
        <p:spPr>
          <a:xfrm>
            <a:off x="1115616" y="3717032"/>
            <a:ext cx="6840760" cy="830997"/>
          </a:xfrm>
          <a:prstGeom prst="rect">
            <a:avLst/>
          </a:prstGeom>
          <a:noFill/>
        </p:spPr>
        <p:txBody>
          <a:bodyPr wrap="square" rtlCol="0">
            <a:spAutoFit/>
          </a:bodyPr>
          <a:lstStyle/>
          <a:p>
            <a:pPr algn="ctr"/>
            <a:r>
              <a:rPr lang="en-GB" sz="4800" dirty="0">
                <a:hlinkClick r:id="rId2"/>
              </a:rPr>
              <a:t>What is Judaism - watch</a:t>
            </a:r>
            <a:endParaRPr lang="en-GB" dirty="0"/>
          </a:p>
        </p:txBody>
      </p:sp>
      <p:sp>
        <p:nvSpPr>
          <p:cNvPr id="5" name="TextBox 4">
            <a:extLst>
              <a:ext uri="{FF2B5EF4-FFF2-40B4-BE49-F238E27FC236}">
                <a16:creationId xmlns:a16="http://schemas.microsoft.com/office/drawing/2014/main" id="{20F7E638-4E67-441B-BDAE-92C36D9D60A5}"/>
              </a:ext>
            </a:extLst>
          </p:cNvPr>
          <p:cNvSpPr txBox="1"/>
          <p:nvPr/>
        </p:nvSpPr>
        <p:spPr>
          <a:xfrm>
            <a:off x="-324544" y="6488668"/>
            <a:ext cx="4572000" cy="369332"/>
          </a:xfrm>
          <a:prstGeom prst="rect">
            <a:avLst/>
          </a:prstGeom>
          <a:noFill/>
        </p:spPr>
        <p:txBody>
          <a:bodyPr wrap="square">
            <a:spAutoFit/>
          </a:bodyPr>
          <a:lstStyle/>
          <a:p>
            <a:pPr algn="ctr"/>
            <a:r>
              <a:rPr lang="en-GB" sz="1800" dirty="0"/>
              <a:t>LQ: What is God’s promise to Abraham?</a:t>
            </a:r>
          </a:p>
        </p:txBody>
      </p:sp>
    </p:spTree>
    <p:extLst>
      <p:ext uri="{BB962C8B-B14F-4D97-AF65-F5344CB8AC3E}">
        <p14:creationId xmlns:p14="http://schemas.microsoft.com/office/powerpoint/2010/main" val="1770662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7557D4-B938-4391-94E1-718B907FCD07}"/>
              </a:ext>
            </a:extLst>
          </p:cNvPr>
          <p:cNvSpPr txBox="1"/>
          <p:nvPr/>
        </p:nvSpPr>
        <p:spPr>
          <a:xfrm>
            <a:off x="899592" y="620688"/>
            <a:ext cx="7488832" cy="4770537"/>
          </a:xfrm>
          <a:prstGeom prst="rect">
            <a:avLst/>
          </a:prstGeom>
          <a:noFill/>
        </p:spPr>
        <p:txBody>
          <a:bodyPr wrap="square" rtlCol="0">
            <a:spAutoFit/>
          </a:bodyPr>
          <a:lstStyle/>
          <a:p>
            <a:pPr algn="ctr"/>
            <a:r>
              <a:rPr lang="en-GB" sz="5400" dirty="0"/>
              <a:t>What is a promise and when has a promise been made to you?</a:t>
            </a:r>
          </a:p>
          <a:p>
            <a:pPr algn="ctr"/>
            <a:endParaRPr lang="en-GB" sz="5400" dirty="0"/>
          </a:p>
          <a:p>
            <a:pPr algn="ctr"/>
            <a:r>
              <a:rPr lang="en-GB" sz="4400" dirty="0"/>
              <a:t>Can you write it down or talk about a promise with someone </a:t>
            </a:r>
          </a:p>
        </p:txBody>
      </p:sp>
      <p:sp>
        <p:nvSpPr>
          <p:cNvPr id="4" name="TextBox 3">
            <a:extLst>
              <a:ext uri="{FF2B5EF4-FFF2-40B4-BE49-F238E27FC236}">
                <a16:creationId xmlns:a16="http://schemas.microsoft.com/office/drawing/2014/main" id="{BA602D3A-E1BE-4BDC-A282-DE49C24738B3}"/>
              </a:ext>
            </a:extLst>
          </p:cNvPr>
          <p:cNvSpPr txBox="1"/>
          <p:nvPr/>
        </p:nvSpPr>
        <p:spPr>
          <a:xfrm>
            <a:off x="-324544" y="6488668"/>
            <a:ext cx="4572000" cy="369332"/>
          </a:xfrm>
          <a:prstGeom prst="rect">
            <a:avLst/>
          </a:prstGeom>
          <a:noFill/>
        </p:spPr>
        <p:txBody>
          <a:bodyPr wrap="square">
            <a:spAutoFit/>
          </a:bodyPr>
          <a:lstStyle/>
          <a:p>
            <a:pPr algn="ctr"/>
            <a:r>
              <a:rPr lang="en-GB" sz="1800" dirty="0"/>
              <a:t>LQ: What is God’s promise to Abraham?</a:t>
            </a:r>
          </a:p>
        </p:txBody>
      </p:sp>
    </p:spTree>
    <p:extLst>
      <p:ext uri="{BB962C8B-B14F-4D97-AF65-F5344CB8AC3E}">
        <p14:creationId xmlns:p14="http://schemas.microsoft.com/office/powerpoint/2010/main" val="195256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7557D4-B938-4391-94E1-718B907FCD07}"/>
              </a:ext>
            </a:extLst>
          </p:cNvPr>
          <p:cNvSpPr txBox="1"/>
          <p:nvPr/>
        </p:nvSpPr>
        <p:spPr>
          <a:xfrm>
            <a:off x="899592" y="188640"/>
            <a:ext cx="7488832" cy="923330"/>
          </a:xfrm>
          <a:prstGeom prst="rect">
            <a:avLst/>
          </a:prstGeom>
          <a:noFill/>
        </p:spPr>
        <p:txBody>
          <a:bodyPr wrap="square" rtlCol="0">
            <a:spAutoFit/>
          </a:bodyPr>
          <a:lstStyle/>
          <a:p>
            <a:pPr algn="ctr"/>
            <a:r>
              <a:rPr lang="en-GB" sz="5400" dirty="0"/>
              <a:t>Who was Abraham?</a:t>
            </a:r>
          </a:p>
        </p:txBody>
      </p:sp>
      <p:sp>
        <p:nvSpPr>
          <p:cNvPr id="2" name="TextBox 1">
            <a:extLst>
              <a:ext uri="{FF2B5EF4-FFF2-40B4-BE49-F238E27FC236}">
                <a16:creationId xmlns:a16="http://schemas.microsoft.com/office/drawing/2014/main" id="{5A57329D-793B-4E28-9549-4235E4673B6A}"/>
              </a:ext>
            </a:extLst>
          </p:cNvPr>
          <p:cNvSpPr txBox="1"/>
          <p:nvPr/>
        </p:nvSpPr>
        <p:spPr>
          <a:xfrm>
            <a:off x="107504" y="1268760"/>
            <a:ext cx="8448525" cy="2862322"/>
          </a:xfrm>
          <a:prstGeom prst="rect">
            <a:avLst/>
          </a:prstGeom>
          <a:noFill/>
        </p:spPr>
        <p:txBody>
          <a:bodyPr wrap="square" rtlCol="0">
            <a:spAutoFit/>
          </a:bodyPr>
          <a:lstStyle/>
          <a:p>
            <a:r>
              <a:rPr lang="en-GB" sz="3600" dirty="0"/>
              <a:t>Jews regard </a:t>
            </a:r>
            <a:r>
              <a:rPr lang="en-GB" sz="3600" b="1" dirty="0"/>
              <a:t>Abraham </a:t>
            </a:r>
            <a:r>
              <a:rPr lang="en-GB" sz="3600" dirty="0"/>
              <a:t>as the first Patriarch of the </a:t>
            </a:r>
            <a:r>
              <a:rPr lang="en-GB" sz="3600" b="1" dirty="0"/>
              <a:t>Jewish people</a:t>
            </a:r>
            <a:r>
              <a:rPr lang="en-GB" sz="3600" dirty="0"/>
              <a:t>. Abraham was the first person to teach the idea that there was only one </a:t>
            </a:r>
            <a:r>
              <a:rPr lang="en-GB" sz="3600" b="1" dirty="0"/>
              <a:t>God</a:t>
            </a:r>
            <a:r>
              <a:rPr lang="en-GB" sz="3600" dirty="0"/>
              <a:t>; before then, people believed in many gods. </a:t>
            </a:r>
          </a:p>
        </p:txBody>
      </p:sp>
      <p:pic>
        <p:nvPicPr>
          <p:cNvPr id="3" name="Picture 2">
            <a:extLst>
              <a:ext uri="{FF2B5EF4-FFF2-40B4-BE49-F238E27FC236}">
                <a16:creationId xmlns:a16="http://schemas.microsoft.com/office/drawing/2014/main" id="{6E0789D6-6B74-48D9-B9F8-589AF6C9E154}"/>
              </a:ext>
            </a:extLst>
          </p:cNvPr>
          <p:cNvPicPr>
            <a:picLocks noChangeAspect="1"/>
          </p:cNvPicPr>
          <p:nvPr/>
        </p:nvPicPr>
        <p:blipFill>
          <a:blip r:embed="rId2"/>
          <a:stretch>
            <a:fillRect/>
          </a:stretch>
        </p:blipFill>
        <p:spPr>
          <a:xfrm>
            <a:off x="6338681" y="3573016"/>
            <a:ext cx="2347500" cy="3096344"/>
          </a:xfrm>
          <a:prstGeom prst="rect">
            <a:avLst/>
          </a:prstGeom>
        </p:spPr>
      </p:pic>
      <p:sp>
        <p:nvSpPr>
          <p:cNvPr id="5" name="TextBox 4">
            <a:extLst>
              <a:ext uri="{FF2B5EF4-FFF2-40B4-BE49-F238E27FC236}">
                <a16:creationId xmlns:a16="http://schemas.microsoft.com/office/drawing/2014/main" id="{CE727345-F4CA-476D-B12C-6C378E04E32B}"/>
              </a:ext>
            </a:extLst>
          </p:cNvPr>
          <p:cNvSpPr txBox="1"/>
          <p:nvPr/>
        </p:nvSpPr>
        <p:spPr>
          <a:xfrm>
            <a:off x="-324544" y="6488668"/>
            <a:ext cx="4572000" cy="369332"/>
          </a:xfrm>
          <a:prstGeom prst="rect">
            <a:avLst/>
          </a:prstGeom>
          <a:noFill/>
        </p:spPr>
        <p:txBody>
          <a:bodyPr wrap="square">
            <a:spAutoFit/>
          </a:bodyPr>
          <a:lstStyle/>
          <a:p>
            <a:pPr algn="ctr"/>
            <a:r>
              <a:rPr lang="en-GB" sz="1800" dirty="0"/>
              <a:t>LQ: What is God’s promise to Abraham?</a:t>
            </a:r>
          </a:p>
        </p:txBody>
      </p:sp>
    </p:spTree>
    <p:extLst>
      <p:ext uri="{BB962C8B-B14F-4D97-AF65-F5344CB8AC3E}">
        <p14:creationId xmlns:p14="http://schemas.microsoft.com/office/powerpoint/2010/main" val="3846781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E37E7A-D680-4D50-94FA-FCB6F857111B}"/>
              </a:ext>
            </a:extLst>
          </p:cNvPr>
          <p:cNvSpPr txBox="1"/>
          <p:nvPr/>
        </p:nvSpPr>
        <p:spPr>
          <a:xfrm>
            <a:off x="899592" y="188640"/>
            <a:ext cx="7488832" cy="923330"/>
          </a:xfrm>
          <a:prstGeom prst="rect">
            <a:avLst/>
          </a:prstGeom>
          <a:noFill/>
        </p:spPr>
        <p:txBody>
          <a:bodyPr wrap="square" rtlCol="0">
            <a:spAutoFit/>
          </a:bodyPr>
          <a:lstStyle/>
          <a:p>
            <a:pPr algn="ctr"/>
            <a:r>
              <a:rPr lang="en-GB" sz="5400" dirty="0"/>
              <a:t>What was he promised?</a:t>
            </a:r>
          </a:p>
        </p:txBody>
      </p:sp>
      <p:sp>
        <p:nvSpPr>
          <p:cNvPr id="4" name="TextBox 3">
            <a:extLst>
              <a:ext uri="{FF2B5EF4-FFF2-40B4-BE49-F238E27FC236}">
                <a16:creationId xmlns:a16="http://schemas.microsoft.com/office/drawing/2014/main" id="{9D472C00-893E-44E0-B85B-DEFD6C8E15ED}"/>
              </a:ext>
            </a:extLst>
          </p:cNvPr>
          <p:cNvSpPr txBox="1"/>
          <p:nvPr/>
        </p:nvSpPr>
        <p:spPr>
          <a:xfrm>
            <a:off x="323528" y="980728"/>
            <a:ext cx="8640960" cy="5262979"/>
          </a:xfrm>
          <a:prstGeom prst="rect">
            <a:avLst/>
          </a:prstGeom>
          <a:noFill/>
        </p:spPr>
        <p:txBody>
          <a:bodyPr wrap="square" rtlCol="0">
            <a:spAutoFit/>
          </a:bodyPr>
          <a:lstStyle/>
          <a:p>
            <a:r>
              <a:rPr lang="en-GB" sz="2800" dirty="0"/>
              <a:t>The </a:t>
            </a:r>
            <a:r>
              <a:rPr lang="en-GB" sz="2800" cap="small" dirty="0"/>
              <a:t>Lord</a:t>
            </a:r>
            <a:r>
              <a:rPr lang="en-GB" sz="2800" dirty="0"/>
              <a:t> had said to Abram, “Go from your country, your people and your father’s household to the land I will show you.</a:t>
            </a:r>
          </a:p>
          <a:p>
            <a:pPr algn="ctr"/>
            <a:r>
              <a:rPr lang="en-GB" sz="2800" dirty="0"/>
              <a:t>I will make you into a great nation,</a:t>
            </a:r>
            <a:br>
              <a:rPr lang="en-GB" sz="2800" dirty="0"/>
            </a:br>
            <a:r>
              <a:rPr lang="en-GB" sz="2800" dirty="0"/>
              <a:t>    and I will bless you;</a:t>
            </a:r>
            <a:br>
              <a:rPr lang="en-GB" sz="2800" dirty="0"/>
            </a:br>
            <a:r>
              <a:rPr lang="en-GB" sz="2800" dirty="0"/>
              <a:t>I will make your name great,</a:t>
            </a:r>
            <a:br>
              <a:rPr lang="en-GB" sz="2800" dirty="0"/>
            </a:br>
            <a:r>
              <a:rPr lang="en-GB" sz="2800" dirty="0"/>
              <a:t>    and you will be a blessing.</a:t>
            </a:r>
            <a:br>
              <a:rPr lang="en-GB" sz="2800" dirty="0"/>
            </a:br>
            <a:r>
              <a:rPr lang="en-GB" sz="2800" dirty="0"/>
              <a:t>I will bless those who bless you,</a:t>
            </a:r>
            <a:br>
              <a:rPr lang="en-GB" sz="2800" dirty="0"/>
            </a:br>
            <a:r>
              <a:rPr lang="en-GB" sz="2800" dirty="0"/>
              <a:t>    and whoever curses you I will curse;</a:t>
            </a:r>
            <a:br>
              <a:rPr lang="en-GB" sz="2800" dirty="0"/>
            </a:br>
            <a:r>
              <a:rPr lang="en-GB" sz="2800" dirty="0"/>
              <a:t>and all peoples on earth</a:t>
            </a:r>
            <a:br>
              <a:rPr lang="en-GB" sz="2800" dirty="0"/>
            </a:br>
            <a:r>
              <a:rPr lang="en-GB" sz="2800" dirty="0"/>
              <a:t>    will be blessed through you.”</a:t>
            </a:r>
          </a:p>
          <a:p>
            <a:pPr algn="ctr"/>
            <a:r>
              <a:rPr lang="en-GB" sz="2800" dirty="0"/>
              <a:t>Genesis 12: 1-3</a:t>
            </a:r>
          </a:p>
        </p:txBody>
      </p:sp>
      <p:sp>
        <p:nvSpPr>
          <p:cNvPr id="2" name="TextBox 1">
            <a:extLst>
              <a:ext uri="{FF2B5EF4-FFF2-40B4-BE49-F238E27FC236}">
                <a16:creationId xmlns:a16="http://schemas.microsoft.com/office/drawing/2014/main" id="{4E9C16D2-2022-49E8-AB67-638DB2B1A41F}"/>
              </a:ext>
            </a:extLst>
          </p:cNvPr>
          <p:cNvSpPr txBox="1"/>
          <p:nvPr/>
        </p:nvSpPr>
        <p:spPr>
          <a:xfrm>
            <a:off x="3131840" y="6258064"/>
            <a:ext cx="6768752" cy="523220"/>
          </a:xfrm>
          <a:prstGeom prst="rect">
            <a:avLst/>
          </a:prstGeom>
          <a:noFill/>
        </p:spPr>
        <p:txBody>
          <a:bodyPr wrap="square" rtlCol="0">
            <a:spAutoFit/>
          </a:bodyPr>
          <a:lstStyle/>
          <a:p>
            <a:r>
              <a:rPr lang="en-GB" sz="2800" dirty="0">
                <a:solidFill>
                  <a:srgbClr val="FF0000"/>
                </a:solidFill>
              </a:rPr>
              <a:t>What does it mean?</a:t>
            </a:r>
          </a:p>
        </p:txBody>
      </p:sp>
      <p:sp>
        <p:nvSpPr>
          <p:cNvPr id="6" name="TextBox 5">
            <a:extLst>
              <a:ext uri="{FF2B5EF4-FFF2-40B4-BE49-F238E27FC236}">
                <a16:creationId xmlns:a16="http://schemas.microsoft.com/office/drawing/2014/main" id="{FF2C4210-C39E-4A6A-BC18-36429D87950C}"/>
              </a:ext>
            </a:extLst>
          </p:cNvPr>
          <p:cNvSpPr txBox="1"/>
          <p:nvPr/>
        </p:nvSpPr>
        <p:spPr>
          <a:xfrm>
            <a:off x="-324544" y="6488668"/>
            <a:ext cx="4572000" cy="369332"/>
          </a:xfrm>
          <a:prstGeom prst="rect">
            <a:avLst/>
          </a:prstGeom>
          <a:noFill/>
        </p:spPr>
        <p:txBody>
          <a:bodyPr wrap="square">
            <a:spAutoFit/>
          </a:bodyPr>
          <a:lstStyle/>
          <a:p>
            <a:pPr algn="ctr"/>
            <a:r>
              <a:rPr lang="en-GB" sz="1800" dirty="0"/>
              <a:t>LQ: What is God’s promise to Abraham?</a:t>
            </a:r>
          </a:p>
        </p:txBody>
      </p:sp>
    </p:spTree>
    <p:extLst>
      <p:ext uri="{BB962C8B-B14F-4D97-AF65-F5344CB8AC3E}">
        <p14:creationId xmlns:p14="http://schemas.microsoft.com/office/powerpoint/2010/main" val="241750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E37E7A-D680-4D50-94FA-FCB6F857111B}"/>
              </a:ext>
            </a:extLst>
          </p:cNvPr>
          <p:cNvSpPr txBox="1"/>
          <p:nvPr/>
        </p:nvSpPr>
        <p:spPr>
          <a:xfrm>
            <a:off x="971600" y="980728"/>
            <a:ext cx="7488832" cy="4647426"/>
          </a:xfrm>
          <a:prstGeom prst="rect">
            <a:avLst/>
          </a:prstGeom>
          <a:noFill/>
        </p:spPr>
        <p:txBody>
          <a:bodyPr wrap="square" rtlCol="0">
            <a:spAutoFit/>
          </a:bodyPr>
          <a:lstStyle/>
          <a:p>
            <a:pPr algn="ctr"/>
            <a:r>
              <a:rPr lang="en-GB" sz="5400" dirty="0"/>
              <a:t>If you have a Bible at home look up </a:t>
            </a:r>
          </a:p>
          <a:p>
            <a:pPr algn="ctr"/>
            <a:r>
              <a:rPr lang="en-GB" sz="5400" dirty="0"/>
              <a:t>Genesis 22: 1-13</a:t>
            </a:r>
          </a:p>
          <a:p>
            <a:pPr algn="ctr"/>
            <a:endParaRPr lang="en-GB" sz="5400" dirty="0"/>
          </a:p>
          <a:p>
            <a:pPr algn="ctr"/>
            <a:r>
              <a:rPr lang="en-GB" sz="3600" dirty="0"/>
              <a:t>Please note that this verse is on the next slide…</a:t>
            </a:r>
          </a:p>
        </p:txBody>
      </p:sp>
      <p:sp>
        <p:nvSpPr>
          <p:cNvPr id="3" name="TextBox 2">
            <a:extLst>
              <a:ext uri="{FF2B5EF4-FFF2-40B4-BE49-F238E27FC236}">
                <a16:creationId xmlns:a16="http://schemas.microsoft.com/office/drawing/2014/main" id="{7D03D0C7-CB46-4F49-8D71-A71E750CE3E3}"/>
              </a:ext>
            </a:extLst>
          </p:cNvPr>
          <p:cNvSpPr txBox="1"/>
          <p:nvPr/>
        </p:nvSpPr>
        <p:spPr>
          <a:xfrm>
            <a:off x="-324544" y="6488668"/>
            <a:ext cx="4572000" cy="369332"/>
          </a:xfrm>
          <a:prstGeom prst="rect">
            <a:avLst/>
          </a:prstGeom>
          <a:noFill/>
        </p:spPr>
        <p:txBody>
          <a:bodyPr wrap="square">
            <a:spAutoFit/>
          </a:bodyPr>
          <a:lstStyle/>
          <a:p>
            <a:pPr algn="ctr"/>
            <a:r>
              <a:rPr lang="en-GB" sz="1800" dirty="0"/>
              <a:t>LQ: What is God’s promise to Abraham?</a:t>
            </a:r>
          </a:p>
        </p:txBody>
      </p:sp>
    </p:spTree>
    <p:extLst>
      <p:ext uri="{BB962C8B-B14F-4D97-AF65-F5344CB8AC3E}">
        <p14:creationId xmlns:p14="http://schemas.microsoft.com/office/powerpoint/2010/main" val="296724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E37E7A-D680-4D50-94FA-FCB6F857111B}"/>
              </a:ext>
            </a:extLst>
          </p:cNvPr>
          <p:cNvSpPr txBox="1"/>
          <p:nvPr/>
        </p:nvSpPr>
        <p:spPr>
          <a:xfrm>
            <a:off x="251520" y="188640"/>
            <a:ext cx="8712968" cy="6370975"/>
          </a:xfrm>
          <a:prstGeom prst="rect">
            <a:avLst/>
          </a:prstGeom>
          <a:noFill/>
        </p:spPr>
        <p:txBody>
          <a:bodyPr wrap="square" rtlCol="0">
            <a:spAutoFit/>
          </a:bodyPr>
          <a:lstStyle/>
          <a:p>
            <a:pPr algn="l"/>
            <a:r>
              <a:rPr lang="en-GB" sz="2400" b="1" i="0" dirty="0">
                <a:solidFill>
                  <a:srgbClr val="000000"/>
                </a:solidFill>
                <a:effectLst/>
                <a:latin typeface="system-ui"/>
              </a:rPr>
              <a:t>22 </a:t>
            </a:r>
            <a:r>
              <a:rPr lang="en-GB" sz="2400" b="0" i="0" dirty="0">
                <a:solidFill>
                  <a:srgbClr val="000000"/>
                </a:solidFill>
                <a:effectLst/>
                <a:latin typeface="system-ui"/>
              </a:rPr>
              <a:t>Some time later God tested Abraham. He said to him, “Abraham!”</a:t>
            </a:r>
          </a:p>
          <a:p>
            <a:pPr algn="l"/>
            <a:r>
              <a:rPr lang="en-GB" sz="2400" b="0" i="0" dirty="0">
                <a:solidFill>
                  <a:srgbClr val="000000"/>
                </a:solidFill>
                <a:effectLst/>
                <a:latin typeface="system-ui"/>
              </a:rPr>
              <a:t>“Here I am,” he replied.</a:t>
            </a:r>
          </a:p>
          <a:p>
            <a:pPr algn="l"/>
            <a:r>
              <a:rPr lang="en-GB" sz="2400" b="1" i="0" baseline="30000" dirty="0">
                <a:solidFill>
                  <a:srgbClr val="000000"/>
                </a:solidFill>
                <a:effectLst/>
                <a:latin typeface="system-ui"/>
              </a:rPr>
              <a:t>2 </a:t>
            </a:r>
            <a:r>
              <a:rPr lang="en-GB" sz="2400" b="0" i="0" dirty="0">
                <a:solidFill>
                  <a:srgbClr val="000000"/>
                </a:solidFill>
                <a:effectLst/>
                <a:latin typeface="system-ui"/>
              </a:rPr>
              <a:t>Then God said, “Take your son, your only son, whom you love—Isaac—and go to the region of Moriah. Sacrifice him there as a burnt offering on a mountain I will show you.”</a:t>
            </a:r>
          </a:p>
          <a:p>
            <a:pPr algn="l"/>
            <a:r>
              <a:rPr lang="en-GB" sz="2400" b="1" i="0" baseline="30000" dirty="0">
                <a:solidFill>
                  <a:srgbClr val="000000"/>
                </a:solidFill>
                <a:effectLst/>
                <a:latin typeface="system-ui"/>
              </a:rPr>
              <a:t>3 </a:t>
            </a:r>
            <a:r>
              <a:rPr lang="en-GB" sz="2400" b="0" i="0" dirty="0">
                <a:solidFill>
                  <a:srgbClr val="000000"/>
                </a:solidFill>
                <a:effectLst/>
                <a:latin typeface="system-ui"/>
              </a:rPr>
              <a:t>Early the next morning Abraham got up and loaded his donkey. He took with him two of his servants and his son Isaac. When he had cut enough wood for the burnt offering, he set out for the place God had told him about. </a:t>
            </a:r>
            <a:r>
              <a:rPr lang="en-GB" sz="2400" b="1" i="0" baseline="30000" dirty="0">
                <a:solidFill>
                  <a:srgbClr val="000000"/>
                </a:solidFill>
                <a:effectLst/>
                <a:latin typeface="system-ui"/>
              </a:rPr>
              <a:t>4 </a:t>
            </a:r>
            <a:r>
              <a:rPr lang="en-GB" sz="2400" b="0" i="0" dirty="0">
                <a:solidFill>
                  <a:srgbClr val="000000"/>
                </a:solidFill>
                <a:effectLst/>
                <a:latin typeface="system-ui"/>
              </a:rPr>
              <a:t>On the third day Abraham looked up and saw the place in the distance. </a:t>
            </a:r>
            <a:r>
              <a:rPr lang="en-GB" sz="2400" b="1" i="0" baseline="30000" dirty="0">
                <a:solidFill>
                  <a:srgbClr val="000000"/>
                </a:solidFill>
                <a:effectLst/>
                <a:latin typeface="system-ui"/>
              </a:rPr>
              <a:t>5 </a:t>
            </a:r>
            <a:r>
              <a:rPr lang="en-GB" sz="2400" b="0" i="0" dirty="0">
                <a:solidFill>
                  <a:srgbClr val="000000"/>
                </a:solidFill>
                <a:effectLst/>
                <a:latin typeface="system-ui"/>
              </a:rPr>
              <a:t>He said to his servants, “Stay here with the donkey while I and the boy go over there. We will worship and then we will come back to you.”</a:t>
            </a:r>
          </a:p>
          <a:p>
            <a:pPr algn="l"/>
            <a:r>
              <a:rPr lang="en-GB" sz="2400" b="1" i="0" baseline="30000" dirty="0">
                <a:solidFill>
                  <a:srgbClr val="000000"/>
                </a:solidFill>
                <a:effectLst/>
                <a:latin typeface="system-ui"/>
              </a:rPr>
              <a:t>6 </a:t>
            </a:r>
            <a:r>
              <a:rPr lang="en-GB" sz="2400" b="0" i="0" dirty="0">
                <a:solidFill>
                  <a:srgbClr val="000000"/>
                </a:solidFill>
                <a:effectLst/>
                <a:latin typeface="system-ui"/>
              </a:rPr>
              <a:t>Abraham took the wood for the burnt offering and placed it on his son Isaac, and he himself carried the fire and the knife. As the two of them went on together, </a:t>
            </a:r>
            <a:r>
              <a:rPr lang="en-GB" sz="2400" b="1" i="0" baseline="30000" dirty="0">
                <a:solidFill>
                  <a:srgbClr val="000000"/>
                </a:solidFill>
                <a:effectLst/>
                <a:latin typeface="system-ui"/>
              </a:rPr>
              <a:t>7 </a:t>
            </a:r>
            <a:r>
              <a:rPr lang="en-GB" sz="2400" b="0" i="0" dirty="0">
                <a:solidFill>
                  <a:srgbClr val="000000"/>
                </a:solidFill>
                <a:effectLst/>
                <a:latin typeface="system-ui"/>
              </a:rPr>
              <a:t>Isaac spoke up and said to his father Abraham, “Father?”</a:t>
            </a:r>
          </a:p>
          <a:p>
            <a:pPr algn="l"/>
            <a:r>
              <a:rPr lang="en-GB" sz="2400" b="0" i="0" dirty="0">
                <a:solidFill>
                  <a:srgbClr val="000000"/>
                </a:solidFill>
                <a:effectLst/>
                <a:latin typeface="system-ui"/>
              </a:rPr>
              <a:t>“Yes, my son?” Abraham replied.</a:t>
            </a:r>
          </a:p>
        </p:txBody>
      </p:sp>
      <p:sp>
        <p:nvSpPr>
          <p:cNvPr id="3" name="TextBox 2">
            <a:extLst>
              <a:ext uri="{FF2B5EF4-FFF2-40B4-BE49-F238E27FC236}">
                <a16:creationId xmlns:a16="http://schemas.microsoft.com/office/drawing/2014/main" id="{FD06F003-4448-45FD-A35A-FC1BE84A003B}"/>
              </a:ext>
            </a:extLst>
          </p:cNvPr>
          <p:cNvSpPr txBox="1"/>
          <p:nvPr/>
        </p:nvSpPr>
        <p:spPr>
          <a:xfrm>
            <a:off x="-324544" y="6488668"/>
            <a:ext cx="4572000" cy="369332"/>
          </a:xfrm>
          <a:prstGeom prst="rect">
            <a:avLst/>
          </a:prstGeom>
          <a:noFill/>
        </p:spPr>
        <p:txBody>
          <a:bodyPr wrap="square">
            <a:spAutoFit/>
          </a:bodyPr>
          <a:lstStyle/>
          <a:p>
            <a:pPr algn="ctr"/>
            <a:r>
              <a:rPr lang="en-GB" sz="1800" dirty="0"/>
              <a:t>LQ: What is God’s promise to Abraham?</a:t>
            </a:r>
          </a:p>
        </p:txBody>
      </p:sp>
    </p:spTree>
    <p:extLst>
      <p:ext uri="{BB962C8B-B14F-4D97-AF65-F5344CB8AC3E}">
        <p14:creationId xmlns:p14="http://schemas.microsoft.com/office/powerpoint/2010/main" val="232832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E37E7A-D680-4D50-94FA-FCB6F857111B}"/>
              </a:ext>
            </a:extLst>
          </p:cNvPr>
          <p:cNvSpPr txBox="1"/>
          <p:nvPr/>
        </p:nvSpPr>
        <p:spPr>
          <a:xfrm>
            <a:off x="215516" y="332656"/>
            <a:ext cx="8712968" cy="6370975"/>
          </a:xfrm>
          <a:prstGeom prst="rect">
            <a:avLst/>
          </a:prstGeom>
          <a:noFill/>
        </p:spPr>
        <p:txBody>
          <a:bodyPr wrap="square" rtlCol="0">
            <a:spAutoFit/>
          </a:bodyPr>
          <a:lstStyle/>
          <a:p>
            <a:pPr algn="l"/>
            <a:r>
              <a:rPr lang="en-GB" sz="2400" b="0" i="0" dirty="0">
                <a:solidFill>
                  <a:srgbClr val="000000"/>
                </a:solidFill>
                <a:effectLst/>
                <a:latin typeface="system-ui"/>
              </a:rPr>
              <a:t>“The fire and wood are here,” Isaac said, “but where is the lamb for the burnt offering?”</a:t>
            </a:r>
          </a:p>
          <a:p>
            <a:pPr algn="l"/>
            <a:r>
              <a:rPr lang="en-GB" sz="2400" b="1" i="0" baseline="30000" dirty="0">
                <a:solidFill>
                  <a:srgbClr val="000000"/>
                </a:solidFill>
                <a:effectLst/>
                <a:latin typeface="system-ui"/>
              </a:rPr>
              <a:t>8 </a:t>
            </a:r>
            <a:r>
              <a:rPr lang="en-GB" sz="2400" b="0" i="0" dirty="0">
                <a:solidFill>
                  <a:srgbClr val="000000"/>
                </a:solidFill>
                <a:effectLst/>
                <a:latin typeface="system-ui"/>
              </a:rPr>
              <a:t>Abraham answered, “God himself will provide the lamb for the burnt offering, my son.” And the two of them went on together.</a:t>
            </a:r>
            <a:endParaRPr lang="en-GB" sz="4400" dirty="0"/>
          </a:p>
          <a:p>
            <a:pPr algn="l"/>
            <a:r>
              <a:rPr lang="en-GB" sz="2400" b="1" i="0" baseline="30000" dirty="0">
                <a:solidFill>
                  <a:srgbClr val="000000"/>
                </a:solidFill>
                <a:effectLst/>
                <a:latin typeface="system-ui"/>
              </a:rPr>
              <a:t>9 </a:t>
            </a:r>
            <a:r>
              <a:rPr lang="en-GB" sz="2400" b="0" i="0" dirty="0">
                <a:solidFill>
                  <a:srgbClr val="000000"/>
                </a:solidFill>
                <a:effectLst/>
                <a:latin typeface="system-ui"/>
              </a:rPr>
              <a:t>When they reached the place God had told him about, Abraham built an altar there and arranged the wood on it. He bound his son Isaac and laid him on the altar, on top of the wood. </a:t>
            </a:r>
            <a:r>
              <a:rPr lang="en-GB" sz="2400" b="1" i="0" baseline="30000" dirty="0">
                <a:solidFill>
                  <a:srgbClr val="000000"/>
                </a:solidFill>
                <a:effectLst/>
                <a:latin typeface="system-ui"/>
              </a:rPr>
              <a:t>10 </a:t>
            </a:r>
            <a:r>
              <a:rPr lang="en-GB" sz="2400" b="0" i="0" dirty="0">
                <a:solidFill>
                  <a:srgbClr val="000000"/>
                </a:solidFill>
                <a:effectLst/>
                <a:latin typeface="system-ui"/>
              </a:rPr>
              <a:t>Then he reached out his hand and took the knife to slay his son. </a:t>
            </a:r>
            <a:r>
              <a:rPr lang="en-GB" sz="2400" b="1" i="0" baseline="30000" dirty="0">
                <a:solidFill>
                  <a:srgbClr val="000000"/>
                </a:solidFill>
                <a:effectLst/>
                <a:latin typeface="system-ui"/>
              </a:rPr>
              <a:t>11 </a:t>
            </a:r>
            <a:r>
              <a:rPr lang="en-GB" sz="2400" b="0" i="0" dirty="0">
                <a:solidFill>
                  <a:srgbClr val="000000"/>
                </a:solidFill>
                <a:effectLst/>
                <a:latin typeface="system-ui"/>
              </a:rPr>
              <a:t>But the angel of the </a:t>
            </a:r>
            <a:r>
              <a:rPr lang="en-GB" sz="2400" b="0" i="0" cap="small" dirty="0">
                <a:solidFill>
                  <a:srgbClr val="000000"/>
                </a:solidFill>
                <a:effectLst/>
                <a:latin typeface="system-ui"/>
              </a:rPr>
              <a:t>Lord</a:t>
            </a:r>
            <a:r>
              <a:rPr lang="en-GB" sz="2400" b="0" i="0" dirty="0">
                <a:solidFill>
                  <a:srgbClr val="000000"/>
                </a:solidFill>
                <a:effectLst/>
                <a:latin typeface="system-ui"/>
              </a:rPr>
              <a:t> called out to him from heaven, “Abraham! Abraham!”</a:t>
            </a:r>
          </a:p>
          <a:p>
            <a:pPr algn="l"/>
            <a:r>
              <a:rPr lang="en-GB" sz="2400" b="0" i="0" dirty="0">
                <a:solidFill>
                  <a:srgbClr val="000000"/>
                </a:solidFill>
                <a:effectLst/>
                <a:latin typeface="system-ui"/>
              </a:rPr>
              <a:t>“Here I am,” he replied.</a:t>
            </a:r>
          </a:p>
          <a:p>
            <a:pPr algn="l"/>
            <a:r>
              <a:rPr lang="en-GB" sz="2400" b="1" i="0" baseline="30000" dirty="0">
                <a:solidFill>
                  <a:srgbClr val="000000"/>
                </a:solidFill>
                <a:effectLst/>
                <a:latin typeface="system-ui"/>
              </a:rPr>
              <a:t>12 </a:t>
            </a:r>
            <a:r>
              <a:rPr lang="en-GB" sz="2400" b="0" i="0" dirty="0">
                <a:solidFill>
                  <a:srgbClr val="000000"/>
                </a:solidFill>
                <a:effectLst/>
                <a:latin typeface="system-ui"/>
              </a:rPr>
              <a:t>“Do not lay a hand on the boy,” he said. “Do not do anything to him. Now I know that you fear God, because you have not withheld from me your son, your only son.”</a:t>
            </a:r>
          </a:p>
          <a:p>
            <a:pPr algn="l"/>
            <a:r>
              <a:rPr lang="en-GB" sz="2400" b="1" i="0" baseline="30000" dirty="0">
                <a:solidFill>
                  <a:srgbClr val="000000"/>
                </a:solidFill>
                <a:effectLst/>
                <a:latin typeface="system-ui"/>
              </a:rPr>
              <a:t>13 </a:t>
            </a:r>
            <a:r>
              <a:rPr lang="en-GB" sz="2400" b="0" i="0" dirty="0">
                <a:solidFill>
                  <a:srgbClr val="000000"/>
                </a:solidFill>
                <a:effectLst/>
                <a:latin typeface="system-ui"/>
              </a:rPr>
              <a:t>Abraham looked up and there in a thicket he saw a ram</a:t>
            </a:r>
            <a:r>
              <a:rPr lang="en-GB" sz="2400" b="0" i="0" baseline="30000" dirty="0">
                <a:solidFill>
                  <a:srgbClr val="000000"/>
                </a:solidFill>
                <a:effectLst/>
                <a:latin typeface="system-ui"/>
              </a:rPr>
              <a:t>[</a:t>
            </a:r>
            <a:r>
              <a:rPr lang="en-GB" sz="2400" b="0" i="0" baseline="30000" dirty="0">
                <a:solidFill>
                  <a:srgbClr val="517E90"/>
                </a:solidFill>
                <a:effectLst/>
                <a:latin typeface="system-ui"/>
                <a:hlinkClick r:id="rId2" tooltip="See footnote a"/>
              </a:rPr>
              <a:t>a</a:t>
            </a:r>
            <a:r>
              <a:rPr lang="en-GB" sz="2400" b="0" i="0" baseline="30000" dirty="0">
                <a:solidFill>
                  <a:srgbClr val="000000"/>
                </a:solidFill>
                <a:effectLst/>
                <a:latin typeface="system-ui"/>
              </a:rPr>
              <a:t>]</a:t>
            </a:r>
            <a:r>
              <a:rPr lang="en-GB" sz="2400" b="0" i="0" dirty="0">
                <a:solidFill>
                  <a:srgbClr val="000000"/>
                </a:solidFill>
                <a:effectLst/>
                <a:latin typeface="system-ui"/>
              </a:rPr>
              <a:t> caught by its horns. He went over and took the ram and sacrificed it as a burnt offering instead of his son.</a:t>
            </a:r>
            <a:endParaRPr lang="en-GB" sz="6600" dirty="0"/>
          </a:p>
        </p:txBody>
      </p:sp>
      <p:sp>
        <p:nvSpPr>
          <p:cNvPr id="3" name="TextBox 2">
            <a:extLst>
              <a:ext uri="{FF2B5EF4-FFF2-40B4-BE49-F238E27FC236}">
                <a16:creationId xmlns:a16="http://schemas.microsoft.com/office/drawing/2014/main" id="{D5908A9F-69A5-4970-8FC3-567C53E71E59}"/>
              </a:ext>
            </a:extLst>
          </p:cNvPr>
          <p:cNvSpPr txBox="1"/>
          <p:nvPr/>
        </p:nvSpPr>
        <p:spPr>
          <a:xfrm>
            <a:off x="4860032" y="6488668"/>
            <a:ext cx="4572000" cy="369332"/>
          </a:xfrm>
          <a:prstGeom prst="rect">
            <a:avLst/>
          </a:prstGeom>
          <a:noFill/>
        </p:spPr>
        <p:txBody>
          <a:bodyPr wrap="square">
            <a:spAutoFit/>
          </a:bodyPr>
          <a:lstStyle/>
          <a:p>
            <a:pPr algn="ctr"/>
            <a:r>
              <a:rPr lang="en-GB" sz="1800" dirty="0"/>
              <a:t>LQ: What is God’s promise to Abraham?</a:t>
            </a:r>
          </a:p>
        </p:txBody>
      </p:sp>
    </p:spTree>
    <p:extLst>
      <p:ext uri="{BB962C8B-B14F-4D97-AF65-F5344CB8AC3E}">
        <p14:creationId xmlns:p14="http://schemas.microsoft.com/office/powerpoint/2010/main" val="1998407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1045</Words>
  <Application>Microsoft Office PowerPoint</Application>
  <PresentationFormat>On-screen Show (4:3)</PresentationFormat>
  <Paragraphs>70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it mean to be a Jew?</dc:title>
  <dc:creator>Trilby Lacey</dc:creator>
  <cp:lastModifiedBy>Marie Williams</cp:lastModifiedBy>
  <cp:revision>14</cp:revision>
  <dcterms:created xsi:type="dcterms:W3CDTF">2020-02-17T21:27:06Z</dcterms:created>
  <dcterms:modified xsi:type="dcterms:W3CDTF">2021-01-05T13:53:00Z</dcterms:modified>
</cp:coreProperties>
</file>